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5" r:id="rId32"/>
    <p:sldId id="286" r:id="rId33"/>
    <p:sldId id="287" r:id="rId34"/>
    <p:sldId id="288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07" y="204978"/>
            <a:ext cx="213550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40194"/>
            <a:ext cx="9001760" cy="718185"/>
            <a:chOff x="0" y="6140194"/>
            <a:chExt cx="9001760" cy="718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76771"/>
              <a:ext cx="8516112" cy="669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140194"/>
              <a:ext cx="568452" cy="717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3070" y="6176211"/>
              <a:ext cx="458303" cy="6103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72199"/>
              <a:ext cx="565404" cy="6583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4195" y="803528"/>
            <a:ext cx="5555615" cy="228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735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Academic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year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2021- 2022</a:t>
            </a:r>
            <a:endParaRPr sz="1800">
              <a:latin typeface="Calibri"/>
              <a:cs typeface="Calibri"/>
            </a:endParaRPr>
          </a:p>
          <a:p>
            <a:pPr marL="2967355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2</a:t>
            </a:r>
            <a:r>
              <a:rPr sz="1800" b="1" spc="-7" baseline="25462" dirty="0">
                <a:latin typeface="Calibri"/>
                <a:cs typeface="Calibri"/>
              </a:rPr>
              <a:t>nd</a:t>
            </a:r>
            <a:r>
              <a:rPr sz="1800" b="1" spc="187" baseline="25462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year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(S3)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50800">
              <a:lnSpc>
                <a:spcPts val="215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Module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Musculoskeletal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system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(MSK)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ts val="215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Session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No.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Lecture: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Date: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</a:t>
            </a:r>
            <a:r>
              <a:rPr sz="1800" spc="-7" baseline="25462" dirty="0">
                <a:latin typeface="Calibri"/>
                <a:cs typeface="Calibri"/>
              </a:rPr>
              <a:t>th</a:t>
            </a:r>
            <a:r>
              <a:rPr sz="1800" spc="179" baseline="25462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November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6227" y="3280359"/>
            <a:ext cx="64573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Osteology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radiology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lower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limb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124" y="6371640"/>
            <a:ext cx="75412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Moore,</a:t>
            </a:r>
            <a:r>
              <a:rPr sz="1400" dirty="0">
                <a:latin typeface="Calibri"/>
                <a:cs typeface="Calibri"/>
              </a:rPr>
              <a:t> K.L.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Dalley,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A.F.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Clinically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Oriented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Anatomy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8thEdition.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LipincottWlliamsand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Wilkins,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2018.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9124" y="4141723"/>
            <a:ext cx="30010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Module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staff:</a:t>
            </a:r>
            <a:endParaRPr sz="1800" dirty="0">
              <a:latin typeface="Calibri"/>
              <a:cs typeface="Calibri"/>
            </a:endParaRPr>
          </a:p>
          <a:p>
            <a:pPr marL="483234" marR="191770">
              <a:lnSpc>
                <a:spcPct val="100000"/>
              </a:lnSpc>
            </a:pP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Falih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Waheed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Hashim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Nawal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Mustafa</a:t>
            </a:r>
            <a:endParaRPr sz="1800" dirty="0">
              <a:latin typeface="Calibri"/>
              <a:cs typeface="Calibri"/>
            </a:endParaRPr>
          </a:p>
          <a:p>
            <a:pPr marL="483234">
              <a:lnSpc>
                <a:spcPct val="100000"/>
              </a:lnSpc>
            </a:pP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Waleed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J</a:t>
            </a:r>
            <a:r>
              <a:rPr lang="en-US" sz="1800" spc="-10" dirty="0" err="1" smtClean="0">
                <a:latin typeface="Calibri"/>
                <a:cs typeface="Calibri"/>
              </a:rPr>
              <a:t>a</a:t>
            </a:r>
            <a:r>
              <a:rPr sz="1800" spc="-10" dirty="0" err="1" smtClean="0">
                <a:latin typeface="Calibri"/>
                <a:cs typeface="Calibri"/>
              </a:rPr>
              <a:t>wad</a:t>
            </a:r>
            <a:endParaRPr sz="1800" dirty="0">
              <a:latin typeface="Calibri"/>
              <a:cs typeface="Calibri"/>
            </a:endParaRPr>
          </a:p>
          <a:p>
            <a:pPr marL="483234" marR="5080">
              <a:lnSpc>
                <a:spcPct val="100000"/>
              </a:lnSpc>
            </a:pP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Ahmed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Ibrahim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Habib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Ahmed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Hazim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Dahamm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0545" y="4416044"/>
            <a:ext cx="26435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2935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Calibri"/>
                <a:cs typeface="Calibri"/>
              </a:rPr>
              <a:t>Dr. </a:t>
            </a:r>
            <a:r>
              <a:rPr sz="1800" dirty="0">
                <a:latin typeface="Calibri"/>
                <a:cs typeface="Calibri"/>
              </a:rPr>
              <a:t>Raed Jasim </a:t>
            </a:r>
            <a:r>
              <a:rPr sz="1800" spc="-5" dirty="0">
                <a:latin typeface="Calibri"/>
                <a:cs typeface="Calibri"/>
              </a:rPr>
              <a:t>Chasib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Rafid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Mousa</a:t>
            </a:r>
            <a:endParaRPr sz="1800">
              <a:latin typeface="Calibri"/>
              <a:cs typeface="Calibri"/>
            </a:endParaRPr>
          </a:p>
          <a:p>
            <a:pPr marL="12700" marR="1012825">
              <a:lnSpc>
                <a:spcPct val="100000"/>
              </a:lnSpc>
            </a:pP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Ahmed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Khalaf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-5" dirty="0">
                <a:latin typeface="Calibri"/>
                <a:cs typeface="Calibri"/>
              </a:rPr>
              <a:t> Khalil</a:t>
            </a:r>
            <a:r>
              <a:rPr sz="1800" dirty="0">
                <a:latin typeface="Calibri"/>
                <a:cs typeface="Calibri"/>
              </a:rPr>
              <a:t> I.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Sadiq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Calibri"/>
                <a:cs typeface="Calibri"/>
              </a:rPr>
              <a:t>Dr.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Mohammed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Baqir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Abbas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723900"/>
            <a:ext cx="1199388" cy="6934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3379" y="1598676"/>
            <a:ext cx="8737600" cy="5096510"/>
            <a:chOff x="373379" y="1598676"/>
            <a:chExt cx="8737600" cy="50965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2819400"/>
              <a:ext cx="4309872" cy="3875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9" y="1598676"/>
              <a:ext cx="4427220" cy="42108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95517" y="537717"/>
            <a:ext cx="22021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600" b="1" spc="-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difference?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291" y="1144651"/>
            <a:ext cx="3920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  <a:tab pos="675640" algn="l"/>
                <a:tab pos="1361440" algn="l"/>
                <a:tab pos="2562860" algn="l"/>
                <a:tab pos="3578860" algn="l"/>
              </a:tabLst>
            </a:pPr>
            <a:r>
              <a:rPr sz="3200" spc="-6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	</a:t>
            </a:r>
            <a:r>
              <a:rPr sz="3200" spc="-75" dirty="0">
                <a:latin typeface="Times New Roman"/>
                <a:cs typeface="Times New Roman"/>
              </a:rPr>
              <a:t>t</a:t>
            </a:r>
            <a:r>
              <a:rPr sz="3200" spc="-5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e	</a:t>
            </a:r>
            <a:r>
              <a:rPr sz="3200" spc="-80" dirty="0">
                <a:latin typeface="Times New Roman"/>
                <a:cs typeface="Times New Roman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i</a:t>
            </a:r>
            <a:r>
              <a:rPr sz="3200" spc="-70" dirty="0">
                <a:latin typeface="Times New Roman"/>
                <a:cs typeface="Times New Roman"/>
              </a:rPr>
              <a:t>ng</a:t>
            </a:r>
            <a:r>
              <a:rPr sz="3200" spc="-6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e	</a:t>
            </a:r>
            <a:r>
              <a:rPr sz="3200" spc="15" dirty="0">
                <a:latin typeface="Times New Roman"/>
                <a:cs typeface="Times New Roman"/>
              </a:rPr>
              <a:t>b</a:t>
            </a:r>
            <a:r>
              <a:rPr sz="3200" spc="25" dirty="0">
                <a:latin typeface="Times New Roman"/>
                <a:cs typeface="Times New Roman"/>
              </a:rPr>
              <a:t>o</a:t>
            </a:r>
            <a:r>
              <a:rPr sz="3200" spc="1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e	</a:t>
            </a:r>
            <a:r>
              <a:rPr sz="3200" spc="-45" dirty="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504" y="1435734"/>
            <a:ext cx="1440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thigh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1778635"/>
            <a:ext cx="39262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  <a:tab pos="1405255" algn="l"/>
              </a:tabLst>
            </a:pP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	</a:t>
            </a:r>
            <a:r>
              <a:rPr sz="3200" spc="-60" dirty="0">
                <a:latin typeface="Times New Roman"/>
                <a:cs typeface="Times New Roman"/>
              </a:rPr>
              <a:t>largest,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longest,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504" y="2071243"/>
            <a:ext cx="3747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26460" algn="l"/>
              </a:tabLst>
            </a:pPr>
            <a:r>
              <a:rPr sz="3200" spc="15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37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st</a:t>
            </a:r>
            <a:r>
              <a:rPr sz="3200" spc="-50" dirty="0">
                <a:latin typeface="Times New Roman"/>
                <a:cs typeface="Times New Roman"/>
              </a:rPr>
              <a:t>r</a:t>
            </a:r>
            <a:r>
              <a:rPr sz="3200" spc="-30" dirty="0">
                <a:latin typeface="Times New Roman"/>
                <a:cs typeface="Times New Roman"/>
              </a:rPr>
              <a:t>o</a:t>
            </a:r>
            <a:r>
              <a:rPr sz="3200" spc="-45" dirty="0">
                <a:latin typeface="Times New Roman"/>
                <a:cs typeface="Times New Roman"/>
              </a:rPr>
              <a:t>n</a:t>
            </a:r>
            <a:r>
              <a:rPr sz="3200" spc="-30" dirty="0">
                <a:latin typeface="Times New Roman"/>
                <a:cs typeface="Times New Roman"/>
              </a:rPr>
              <a:t>g</a:t>
            </a:r>
            <a:r>
              <a:rPr sz="3200" spc="-35" dirty="0">
                <a:latin typeface="Times New Roman"/>
                <a:cs typeface="Times New Roman"/>
              </a:rPr>
              <a:t>e</a:t>
            </a:r>
            <a:r>
              <a:rPr sz="3200" spc="-40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spc="305" dirty="0">
                <a:latin typeface="Times New Roman"/>
                <a:cs typeface="Times New Roman"/>
              </a:rPr>
              <a:t> </a:t>
            </a:r>
            <a:r>
              <a:rPr sz="3200" spc="30" dirty="0">
                <a:latin typeface="Times New Roman"/>
                <a:cs typeface="Times New Roman"/>
              </a:rPr>
              <a:t>bon</a:t>
            </a:r>
            <a:r>
              <a:rPr sz="3200" dirty="0">
                <a:latin typeface="Times New Roman"/>
                <a:cs typeface="Times New Roman"/>
              </a:rPr>
              <a:t>e	</a:t>
            </a:r>
            <a:r>
              <a:rPr sz="3200" spc="-40" dirty="0">
                <a:latin typeface="Times New Roman"/>
                <a:cs typeface="Times New Roman"/>
              </a:rPr>
              <a:t>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291" y="2152116"/>
            <a:ext cx="3919854" cy="133604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770"/>
              </a:spcBef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body.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head</a:t>
            </a:r>
            <a:r>
              <a:rPr sz="2800" b="1" spc="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1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femur: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291" y="3463290"/>
            <a:ext cx="39217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>
              <a:lnSpc>
                <a:spcPct val="100000"/>
              </a:lnSpc>
              <a:spcBef>
                <a:spcPts val="95"/>
              </a:spcBef>
              <a:tabLst>
                <a:tab pos="2494280" algn="l"/>
                <a:tab pos="3472179" algn="l"/>
              </a:tabLst>
            </a:pP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 acetabulum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hip.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Fovea</a:t>
            </a:r>
            <a:r>
              <a:rPr sz="2800" b="1" spc="1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capitis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small,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pit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9589" y="4743703"/>
            <a:ext cx="2427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8615">
              <a:lnSpc>
                <a:spcPct val="100000"/>
              </a:lnSpc>
              <a:spcBef>
                <a:spcPts val="95"/>
              </a:spcBef>
              <a:tabLst>
                <a:tab pos="728980" algn="l"/>
                <a:tab pos="2134235" algn="l"/>
              </a:tabLst>
            </a:pP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in  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li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35" dirty="0">
                <a:latin typeface="Times New Roman"/>
                <a:cs typeface="Times New Roman"/>
              </a:rPr>
              <a:t>am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nt</a:t>
            </a:r>
            <a:r>
              <a:rPr sz="2800" spc="-5" dirty="0">
                <a:latin typeface="Times New Roman"/>
                <a:cs typeface="Times New Roman"/>
              </a:rPr>
              <a:t>um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191" y="4743703"/>
            <a:ext cx="100774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sh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d  which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teres.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601724"/>
            <a:ext cx="3073907" cy="36560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291" y="12572"/>
            <a:ext cx="234315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marL="163195"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2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3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mu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200" b="1" u="heavy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3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32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32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36" y="275304"/>
            <a:ext cx="4220464" cy="6051656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689"/>
              </a:spcBef>
            </a:pPr>
            <a:r>
              <a:rPr sz="3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Femur</a:t>
            </a:r>
            <a:endParaRPr sz="32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25" dirty="0">
                <a:latin typeface="Times New Roman"/>
                <a:cs typeface="Times New Roman"/>
              </a:rPr>
              <a:t>Femoral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head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20" dirty="0">
                <a:latin typeface="Times New Roman"/>
                <a:cs typeface="Times New Roman"/>
              </a:rPr>
              <a:t>Fovea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capitis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25" dirty="0">
                <a:latin typeface="Times New Roman"/>
                <a:cs typeface="Times New Roman"/>
              </a:rPr>
              <a:t>Femoral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neck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25" dirty="0">
                <a:latin typeface="Times New Roman"/>
                <a:cs typeface="Times New Roman"/>
              </a:rPr>
              <a:t>Greater\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lesser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trochanter</a:t>
            </a:r>
            <a:endParaRPr sz="2400" dirty="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20" dirty="0">
                <a:latin typeface="Times New Roman"/>
                <a:cs typeface="Times New Roman"/>
              </a:rPr>
              <a:t>Intertrochanteric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lang="en-US" sz="2400" spc="-20" dirty="0" smtClean="0">
                <a:latin typeface="Times New Roman"/>
                <a:cs typeface="Times New Roman"/>
              </a:rPr>
              <a:t>line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(anterior)\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intertrochanteric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lang="en-US" sz="2400" spc="-20" dirty="0" smtClean="0">
                <a:latin typeface="Times New Roman"/>
                <a:cs typeface="Times New Roman"/>
              </a:rPr>
              <a:t>crest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(posterior)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Body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(shaft)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femur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Linea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aspera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(posterior)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Medial\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lateral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epicondyle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20" dirty="0">
                <a:latin typeface="Times New Roman"/>
                <a:cs typeface="Times New Roman"/>
              </a:rPr>
              <a:t>Medial\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lateral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condyle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20" dirty="0">
                <a:latin typeface="Times New Roman"/>
                <a:cs typeface="Times New Roman"/>
              </a:rPr>
              <a:t>Patellar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groove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(anterior)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Intercondylar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fossa (posterior)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71515"/>
            <a:chOff x="0" y="0"/>
            <a:chExt cx="9144000" cy="5771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3667" y="489204"/>
              <a:ext cx="4169664" cy="5282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2882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" y="762000"/>
            <a:ext cx="7940040" cy="59405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914400"/>
            <a:ext cx="4191000" cy="50368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623316"/>
            <a:ext cx="4391350" cy="56189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091" y="1119073"/>
            <a:ext cx="3289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  <a:tab pos="1172210" algn="l"/>
                <a:tab pos="2494280" algn="l"/>
                <a:tab pos="3119120" algn="l"/>
              </a:tabLst>
            </a:pPr>
            <a:r>
              <a:rPr sz="2800" spc="55" dirty="0">
                <a:latin typeface="Times New Roman"/>
                <a:cs typeface="Times New Roman"/>
              </a:rPr>
              <a:t>T</a:t>
            </a:r>
            <a:r>
              <a:rPr sz="2800" spc="6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0" dirty="0">
                <a:latin typeface="Times New Roman"/>
                <a:cs typeface="Times New Roman"/>
              </a:rPr>
              <a:t>p</a:t>
            </a:r>
            <a:r>
              <a:rPr sz="2800" spc="-50" dirty="0">
                <a:latin typeface="Times New Roman"/>
                <a:cs typeface="Times New Roman"/>
              </a:rPr>
              <a:t>ate</a:t>
            </a:r>
            <a:r>
              <a:rPr sz="2800" spc="-40" dirty="0">
                <a:latin typeface="Times New Roman"/>
                <a:cs typeface="Times New Roman"/>
              </a:rPr>
              <a:t>ll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304" y="1410716"/>
            <a:ext cx="3110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0105" algn="l"/>
              </a:tabLst>
            </a:pP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tri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ngul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aped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304" y="1703323"/>
            <a:ext cx="2210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sesamoid</a:t>
            </a:r>
            <a:r>
              <a:rPr sz="28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bone.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091" y="2178811"/>
            <a:ext cx="3291840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4785" marR="5080" indent="-172720" algn="just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has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two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surfaces</a:t>
            </a:r>
            <a:r>
              <a:rPr sz="2800" spc="-45" dirty="0">
                <a:latin typeface="Times New Roman"/>
                <a:cs typeface="Times New Roman"/>
              </a:rPr>
              <a:t>;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rounded,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i="1" spc="-40" dirty="0">
                <a:latin typeface="Times New Roman"/>
                <a:cs typeface="Times New Roman"/>
              </a:rPr>
              <a:t>convex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anterior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surface,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smooth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b="1" i="1" spc="-35" dirty="0">
                <a:latin typeface="Times New Roman"/>
                <a:cs typeface="Times New Roman"/>
              </a:rPr>
              <a:t>articular </a:t>
            </a:r>
            <a:r>
              <a:rPr sz="2800" b="1" i="1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posterior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surface.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334000" cy="68579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309117"/>
            <a:ext cx="131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latin typeface="Calibri"/>
                <a:cs typeface="Calibri"/>
              </a:rPr>
              <a:t>Patella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984503"/>
            <a:ext cx="3346704" cy="38160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36748" y="943355"/>
            <a:ext cx="5032375" cy="5747385"/>
            <a:chOff x="2936748" y="943355"/>
            <a:chExt cx="5032375" cy="57473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7908" y="943355"/>
              <a:ext cx="3371088" cy="3852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6748" y="4800600"/>
              <a:ext cx="3125724" cy="188976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124711"/>
            <a:ext cx="2901696" cy="50002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066800"/>
            <a:ext cx="2930652" cy="5033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980" y="450037"/>
            <a:ext cx="405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Where</a:t>
            </a: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3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patella?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091" y="377697"/>
            <a:ext cx="6048375" cy="5928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1675">
              <a:lnSpc>
                <a:spcPct val="100000"/>
              </a:lnSpc>
              <a:spcBef>
                <a:spcPts val="105"/>
              </a:spcBef>
            </a:pPr>
            <a:r>
              <a:rPr sz="4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Tibia</a:t>
            </a:r>
            <a:endParaRPr sz="4400">
              <a:latin typeface="Calibri"/>
              <a:cs typeface="Calibri"/>
            </a:endParaRPr>
          </a:p>
          <a:p>
            <a:pPr marL="388620" indent="-285115">
              <a:lnSpc>
                <a:spcPct val="100000"/>
              </a:lnSpc>
              <a:spcBef>
                <a:spcPts val="2700"/>
              </a:spcBef>
              <a:buFont typeface="Arial MT"/>
              <a:buChar char="•"/>
              <a:tabLst>
                <a:tab pos="388620" algn="l"/>
                <a:tab pos="389255" algn="l"/>
              </a:tabLst>
            </a:pPr>
            <a:r>
              <a:rPr sz="2800" b="1" i="1" spc="40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sz="2800" b="1" i="1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20" dirty="0">
                <a:solidFill>
                  <a:srgbClr val="00AF50"/>
                </a:solidFill>
                <a:latin typeface="Times New Roman"/>
                <a:cs typeface="Times New Roman"/>
              </a:rPr>
              <a:t>bone</a:t>
            </a:r>
            <a:r>
              <a:rPr sz="2800" b="1" i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on</a:t>
            </a:r>
            <a:r>
              <a:rPr sz="2800" b="1" i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sz="2800" b="1" i="1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medial</a:t>
            </a:r>
            <a:r>
              <a:rPr sz="2800" b="1" i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side</a:t>
            </a:r>
            <a:r>
              <a:rPr sz="2800" b="1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of</a:t>
            </a:r>
            <a:r>
              <a:rPr sz="2800" b="1" i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sz="2800" b="1" i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60" dirty="0">
                <a:solidFill>
                  <a:srgbClr val="00AF50"/>
                </a:solidFill>
                <a:latin typeface="Times New Roman"/>
                <a:cs typeface="Times New Roman"/>
              </a:rPr>
              <a:t>leg.</a:t>
            </a:r>
            <a:endParaRPr sz="2800">
              <a:latin typeface="Times New Roman"/>
              <a:cs typeface="Times New Roman"/>
            </a:endParaRPr>
          </a:p>
          <a:p>
            <a:pPr marL="388620" indent="-28511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88620" algn="l"/>
                <a:tab pos="389255" algn="l"/>
              </a:tabLst>
            </a:pP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It</a:t>
            </a:r>
            <a:r>
              <a:rPr sz="2800" b="1" i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is</a:t>
            </a:r>
            <a:r>
              <a:rPr sz="2800" b="1" i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sz="2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60" dirty="0">
                <a:solidFill>
                  <a:srgbClr val="00AF50"/>
                </a:solidFill>
                <a:latin typeface="Times New Roman"/>
                <a:cs typeface="Times New Roman"/>
              </a:rPr>
              <a:t>weight-bearing</a:t>
            </a:r>
            <a:r>
              <a:rPr sz="2800" b="1" i="1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bone.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30" dirty="0">
                <a:latin typeface="Times New Roman"/>
                <a:cs typeface="Times New Roman"/>
              </a:rPr>
              <a:t>Medial </a:t>
            </a:r>
            <a:r>
              <a:rPr sz="2800" spc="10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lateral</a:t>
            </a:r>
            <a:r>
              <a:rPr sz="2800" spc="-25" dirty="0">
                <a:latin typeface="Times New Roman"/>
                <a:cs typeface="Times New Roman"/>
              </a:rPr>
              <a:t> condyle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5" dirty="0">
                <a:latin typeface="Times New Roman"/>
                <a:cs typeface="Times New Roman"/>
              </a:rPr>
              <a:t>Intercondylar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emminence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25" dirty="0">
                <a:latin typeface="Times New Roman"/>
                <a:cs typeface="Times New Roman"/>
              </a:rPr>
              <a:t>Fibular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facet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40" dirty="0">
                <a:latin typeface="Times New Roman"/>
                <a:cs typeface="Times New Roman"/>
              </a:rPr>
              <a:t>Tibial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tuberosity</a:t>
            </a:r>
            <a:endParaRPr sz="3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5" dirty="0">
                <a:latin typeface="Times New Roman"/>
                <a:cs typeface="Times New Roman"/>
              </a:rPr>
              <a:t>Anterior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crest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(shin)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30" dirty="0">
                <a:latin typeface="Times New Roman"/>
                <a:cs typeface="Times New Roman"/>
              </a:rPr>
              <a:t>Medial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malleolus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25" dirty="0">
                <a:latin typeface="Times New Roman"/>
                <a:cs typeface="Times New Roman"/>
              </a:rPr>
              <a:t>Fibular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notch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14883" b="1276"/>
          <a:stretch/>
        </p:blipFill>
        <p:spPr bwMode="auto">
          <a:xfrm>
            <a:off x="4876799" y="1839434"/>
            <a:ext cx="4148411" cy="46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708" y="659891"/>
            <a:ext cx="8651875" cy="6007735"/>
            <a:chOff x="330708" y="659891"/>
            <a:chExt cx="8651875" cy="6007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8" y="659891"/>
              <a:ext cx="1203960" cy="405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057655"/>
              <a:ext cx="7991856" cy="560984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40194"/>
            <a:ext cx="9001760" cy="718185"/>
            <a:chOff x="0" y="6140194"/>
            <a:chExt cx="9001760" cy="718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76771"/>
              <a:ext cx="8516112" cy="669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140194"/>
              <a:ext cx="568452" cy="717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3070" y="6176211"/>
              <a:ext cx="458303" cy="6103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6201155"/>
              <a:ext cx="624840" cy="65684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7542" y="1016253"/>
            <a:ext cx="7660005" cy="330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0000"/>
                </a:solidFill>
                <a:latin typeface="Calibri Light"/>
                <a:cs typeface="Calibri Light"/>
              </a:rPr>
              <a:t>Module</a:t>
            </a:r>
            <a:r>
              <a:rPr sz="3600" spc="-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Calibri Light"/>
                <a:cs typeface="Calibri Light"/>
              </a:rPr>
              <a:t>Learning</a:t>
            </a:r>
            <a:r>
              <a:rPr sz="3600" spc="-9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600" spc="-30" dirty="0">
                <a:solidFill>
                  <a:srgbClr val="FF0000"/>
                </a:solidFill>
                <a:latin typeface="Calibri Light"/>
                <a:cs typeface="Calibri Light"/>
              </a:rPr>
              <a:t>objectives=</a:t>
            </a:r>
            <a:r>
              <a:rPr sz="3600" spc="-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 Light"/>
                <a:cs typeface="Calibri Light"/>
              </a:rPr>
              <a:t>11</a:t>
            </a:r>
            <a:endParaRPr sz="3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Calibri Light"/>
              <a:cs typeface="Calibri Light"/>
            </a:endParaRPr>
          </a:p>
          <a:p>
            <a:pPr marL="184785" marR="248285" indent="-172720">
              <a:lnSpc>
                <a:spcPts val="3020"/>
              </a:lnSpc>
              <a:buFont typeface="Arial MT"/>
              <a:buChar char="•"/>
              <a:tabLst>
                <a:tab pos="185420" algn="l"/>
              </a:tabLst>
            </a:pPr>
            <a:r>
              <a:rPr sz="2800" spc="-5" dirty="0">
                <a:latin typeface="Calibri"/>
                <a:cs typeface="Calibri"/>
              </a:rPr>
              <a:t>Name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bones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pelvic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girdle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limb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skeleton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0" dirty="0">
                <a:latin typeface="Calibri"/>
                <a:cs typeface="Calibri"/>
              </a:rPr>
              <a:t>Identify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bones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x-rays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ts val="3020"/>
              </a:lnSpc>
              <a:spcBef>
                <a:spcPts val="85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3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identify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important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bony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landmarks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lower limb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565404"/>
            <a:ext cx="1205484" cy="4053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5644" y="332231"/>
            <a:ext cx="2162556" cy="61432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0" y="332231"/>
            <a:ext cx="2756916" cy="614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565404"/>
            <a:ext cx="1205484" cy="4053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4748" y="277368"/>
            <a:ext cx="6173724" cy="531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09" y="299287"/>
            <a:ext cx="3945890" cy="446595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2020"/>
              </a:spcBef>
            </a:pPr>
            <a:r>
              <a:rPr sz="4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Fibula</a:t>
            </a:r>
            <a:endParaRPr sz="4000">
              <a:latin typeface="Calibri"/>
              <a:cs typeface="Calibri"/>
            </a:endParaRPr>
          </a:p>
          <a:p>
            <a:pPr marL="246379" marR="5080" indent="-172720">
              <a:lnSpc>
                <a:spcPts val="2290"/>
              </a:lnSpc>
              <a:spcBef>
                <a:spcPts val="1275"/>
              </a:spcBef>
              <a:buFont typeface="Arial MT"/>
              <a:buChar char="•"/>
              <a:tabLst>
                <a:tab pos="247015" algn="l"/>
                <a:tab pos="826769" algn="l"/>
                <a:tab pos="1735455" algn="l"/>
                <a:tab pos="2407920" algn="l"/>
                <a:tab pos="2821940" algn="l"/>
                <a:tab pos="3289935" algn="l"/>
              </a:tabLst>
            </a:pPr>
            <a:r>
              <a:rPr sz="2100" spc="70" dirty="0">
                <a:latin typeface="Times New Roman"/>
                <a:cs typeface="Times New Roman"/>
              </a:rPr>
              <a:t>T</a:t>
            </a:r>
            <a:r>
              <a:rPr sz="2100" spc="7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e	</a:t>
            </a:r>
            <a:r>
              <a:rPr sz="2100" spc="-5" dirty="0">
                <a:latin typeface="Times New Roman"/>
                <a:cs typeface="Times New Roman"/>
              </a:rPr>
              <a:t>sle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10" dirty="0">
                <a:latin typeface="Times New Roman"/>
                <a:cs typeface="Times New Roman"/>
              </a:rPr>
              <a:t>d</a:t>
            </a:r>
            <a:r>
              <a:rPr sz="2100" dirty="0">
                <a:latin typeface="Times New Roman"/>
                <a:cs typeface="Times New Roman"/>
              </a:rPr>
              <a:t>er	</a:t>
            </a:r>
            <a:r>
              <a:rPr sz="2100" spc="30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o</a:t>
            </a:r>
            <a:r>
              <a:rPr sz="2100" spc="3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e	</a:t>
            </a:r>
            <a:r>
              <a:rPr sz="2100" spc="50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n	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e	</a:t>
            </a:r>
            <a:r>
              <a:rPr sz="2100" spc="-45" dirty="0">
                <a:latin typeface="Times New Roman"/>
                <a:cs typeface="Times New Roman"/>
              </a:rPr>
              <a:t>l</a:t>
            </a:r>
            <a:r>
              <a:rPr sz="2100" spc="-60" dirty="0">
                <a:latin typeface="Times New Roman"/>
                <a:cs typeface="Times New Roman"/>
              </a:rPr>
              <a:t>a</a:t>
            </a:r>
            <a:r>
              <a:rPr sz="2100" spc="-20" dirty="0">
                <a:latin typeface="Times New Roman"/>
                <a:cs typeface="Times New Roman"/>
              </a:rPr>
              <a:t>t</a:t>
            </a:r>
            <a:r>
              <a:rPr sz="2100" spc="-25" dirty="0">
                <a:latin typeface="Times New Roman"/>
                <a:cs typeface="Times New Roman"/>
              </a:rPr>
              <a:t>e</a:t>
            </a:r>
            <a:r>
              <a:rPr sz="2100" spc="-30" dirty="0">
                <a:latin typeface="Times New Roman"/>
                <a:cs typeface="Times New Roman"/>
              </a:rPr>
              <a:t>r</a:t>
            </a:r>
            <a:r>
              <a:rPr sz="2100" spc="-2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l  </a:t>
            </a:r>
            <a:r>
              <a:rPr sz="2100" spc="-20" dirty="0">
                <a:latin typeface="Times New Roman"/>
                <a:cs typeface="Times New Roman"/>
              </a:rPr>
              <a:t>side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of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Times New Roman"/>
                <a:cs typeface="Times New Roman"/>
              </a:rPr>
              <a:t>leg.</a:t>
            </a:r>
            <a:endParaRPr sz="2100">
              <a:latin typeface="Times New Roman"/>
              <a:cs typeface="Times New Roman"/>
            </a:endParaRPr>
          </a:p>
          <a:p>
            <a:pPr marL="246379" indent="-173355">
              <a:lnSpc>
                <a:spcPts val="2405"/>
              </a:lnSpc>
              <a:spcBef>
                <a:spcPts val="555"/>
              </a:spcBef>
              <a:buFont typeface="Arial MT"/>
              <a:buChar char="•"/>
              <a:tabLst>
                <a:tab pos="247015" algn="l"/>
              </a:tabLst>
            </a:pP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Head</a:t>
            </a:r>
            <a:r>
              <a:rPr sz="2100" spc="-30" dirty="0">
                <a:latin typeface="Times New Roman"/>
                <a:cs typeface="Times New Roman"/>
              </a:rPr>
              <a:t>:</a:t>
            </a:r>
            <a:r>
              <a:rPr sz="2100" spc="229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Times New Roman"/>
                <a:cs typeface="Times New Roman"/>
              </a:rPr>
              <a:t>articulating</a:t>
            </a:r>
            <a:r>
              <a:rPr sz="2100" spc="26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Times New Roman"/>
                <a:cs typeface="Times New Roman"/>
              </a:rPr>
              <a:t>with</a:t>
            </a:r>
            <a:r>
              <a:rPr sz="2100" spc="2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300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fibular</a:t>
            </a:r>
            <a:endParaRPr sz="2100">
              <a:latin typeface="Times New Roman"/>
              <a:cs typeface="Times New Roman"/>
            </a:endParaRPr>
          </a:p>
          <a:p>
            <a:pPr marL="246379">
              <a:lnSpc>
                <a:spcPts val="2405"/>
              </a:lnSpc>
            </a:pPr>
            <a:r>
              <a:rPr sz="2100" spc="-40" dirty="0">
                <a:latin typeface="Times New Roman"/>
                <a:cs typeface="Times New Roman"/>
              </a:rPr>
              <a:t>facet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of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40" dirty="0">
                <a:latin typeface="Times New Roman"/>
                <a:cs typeface="Times New Roman"/>
              </a:rPr>
              <a:t>tibia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184785" marR="1884680" indent="-172720">
              <a:lnSpc>
                <a:spcPct val="91200"/>
              </a:lnSpc>
              <a:buFont typeface="Arial MT"/>
              <a:buChar char="•"/>
              <a:tabLst>
                <a:tab pos="185420" algn="l"/>
                <a:tab pos="974090" algn="l"/>
                <a:tab pos="1456055" algn="l"/>
              </a:tabLst>
            </a:pPr>
            <a:r>
              <a:rPr sz="21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</a:t>
            </a:r>
            <a:r>
              <a:rPr sz="21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1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	</a:t>
            </a:r>
            <a:r>
              <a:rPr sz="21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	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21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1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2100" dirty="0">
                <a:latin typeface="Times New Roman"/>
                <a:cs typeface="Times New Roman"/>
              </a:rPr>
              <a:t>:  </a:t>
            </a:r>
            <a:r>
              <a:rPr sz="2100" spc="-70" dirty="0">
                <a:latin typeface="Times New Roman"/>
                <a:cs typeface="Times New Roman"/>
              </a:rPr>
              <a:t>lon</a:t>
            </a:r>
            <a:r>
              <a:rPr sz="2100" dirty="0">
                <a:latin typeface="Times New Roman"/>
                <a:cs typeface="Times New Roman"/>
              </a:rPr>
              <a:t>g</a:t>
            </a:r>
            <a:r>
              <a:rPr sz="2100" spc="-150" dirty="0">
                <a:latin typeface="Times New Roman"/>
                <a:cs typeface="Times New Roman"/>
              </a:rPr>
              <a:t> </a:t>
            </a:r>
            <a:r>
              <a:rPr sz="2100" spc="-80" dirty="0">
                <a:latin typeface="Times New Roman"/>
                <a:cs typeface="Times New Roman"/>
              </a:rPr>
              <a:t>s</a:t>
            </a:r>
            <a:r>
              <a:rPr sz="2100" spc="-70" dirty="0">
                <a:latin typeface="Times New Roman"/>
                <a:cs typeface="Times New Roman"/>
              </a:rPr>
              <a:t>lende</a:t>
            </a:r>
            <a:r>
              <a:rPr sz="2100" dirty="0">
                <a:latin typeface="Times New Roman"/>
                <a:cs typeface="Times New Roman"/>
              </a:rPr>
              <a:t>r  </a:t>
            </a:r>
            <a:r>
              <a:rPr sz="2100" spc="10" dirty="0">
                <a:latin typeface="Times New Roman"/>
                <a:cs typeface="Times New Roman"/>
              </a:rPr>
              <a:t>portion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184785" marR="74295" indent="-172720">
              <a:lnSpc>
                <a:spcPts val="24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2100" b="1" u="heavy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malleolus</a:t>
            </a:r>
            <a:r>
              <a:rPr sz="2100" spc="-60" dirty="0">
                <a:latin typeface="Times New Roman"/>
                <a:cs typeface="Times New Roman"/>
              </a:rPr>
              <a:t>:</a:t>
            </a:r>
            <a:r>
              <a:rPr sz="2100" spc="340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articulates</a:t>
            </a:r>
            <a:r>
              <a:rPr sz="2100" spc="445" dirty="0">
                <a:latin typeface="Times New Roman"/>
                <a:cs typeface="Times New Roman"/>
              </a:rPr>
              <a:t> </a:t>
            </a:r>
            <a:r>
              <a:rPr sz="2100" spc="-65" dirty="0">
                <a:latin typeface="Times New Roman"/>
                <a:cs typeface="Times New Roman"/>
              </a:rPr>
              <a:t>with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35" dirty="0">
                <a:latin typeface="Times New Roman"/>
                <a:cs typeface="Times New Roman"/>
              </a:rPr>
              <a:t>lateral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surface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of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30" dirty="0">
                <a:latin typeface="Times New Roman"/>
                <a:cs typeface="Times New Roman"/>
              </a:rPr>
              <a:t>talus.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5403" y="1082293"/>
            <a:ext cx="4768595" cy="51503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399"/>
            <a:ext cx="5544311" cy="670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006" y="559477"/>
            <a:ext cx="3812540" cy="461408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40"/>
              </a:spcBef>
            </a:pPr>
            <a:r>
              <a:rPr sz="4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Foot</a:t>
            </a:r>
            <a:r>
              <a:rPr sz="40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bones</a:t>
            </a:r>
            <a:endParaRPr sz="4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50" dirty="0">
                <a:latin typeface="Times New Roman"/>
                <a:cs typeface="Times New Roman"/>
              </a:rPr>
              <a:t>Tarsus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includes: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185420" algn="l"/>
              </a:tabLst>
            </a:pPr>
            <a:r>
              <a:rPr sz="2400" spc="-25" dirty="0" smtClean="0">
                <a:latin typeface="Times New Roman"/>
                <a:cs typeface="Times New Roman"/>
              </a:rPr>
              <a:t>Calcaneus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185420" algn="l"/>
              </a:tabLst>
            </a:pPr>
            <a:r>
              <a:rPr sz="2400" spc="-35" dirty="0" smtClean="0">
                <a:latin typeface="Times New Roman"/>
                <a:cs typeface="Times New Roman"/>
              </a:rPr>
              <a:t>Talus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185420" algn="l"/>
              </a:tabLst>
            </a:pPr>
            <a:r>
              <a:rPr sz="2400" spc="-45" dirty="0" err="1" smtClean="0">
                <a:latin typeface="Times New Roman"/>
                <a:cs typeface="Times New Roman"/>
              </a:rPr>
              <a:t>Navicular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185420" algn="l"/>
              </a:tabLst>
            </a:pPr>
            <a:r>
              <a:rPr sz="2400" spc="5" dirty="0" smtClean="0">
                <a:latin typeface="Times New Roman"/>
                <a:cs typeface="Times New Roman"/>
              </a:rPr>
              <a:t>Cuboid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185420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Cuneifo</a:t>
            </a:r>
            <a:r>
              <a:rPr sz="2400" spc="-15" dirty="0" smtClean="0">
                <a:latin typeface="Times New Roman"/>
                <a:cs typeface="Times New Roman"/>
              </a:rPr>
              <a:t>r</a:t>
            </a:r>
            <a:r>
              <a:rPr sz="2400" dirty="0" smtClean="0">
                <a:latin typeface="Times New Roman"/>
                <a:cs typeface="Times New Roman"/>
              </a:rPr>
              <a:t>m</a:t>
            </a:r>
            <a:r>
              <a:rPr sz="2400" spc="-114" dirty="0" smtClean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bone</a:t>
            </a:r>
            <a:r>
              <a:rPr sz="2400" spc="-30" dirty="0"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(</a:t>
            </a:r>
            <a:r>
              <a:rPr sz="2400" spc="-25" dirty="0">
                <a:latin typeface="Times New Roman"/>
                <a:cs typeface="Times New Roman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40" dirty="0">
                <a:latin typeface="Times New Roman"/>
                <a:cs typeface="Times New Roman"/>
              </a:rPr>
              <a:t>Metatarsals(5)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40" dirty="0">
                <a:latin typeface="Times New Roman"/>
                <a:cs typeface="Times New Roman"/>
              </a:rPr>
              <a:t>Phalanges(14)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7944"/>
            <a:ext cx="5726051" cy="56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626363"/>
            <a:ext cx="2581656" cy="3901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96" y="1629155"/>
            <a:ext cx="6193535" cy="4187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04028" y="540765"/>
            <a:ext cx="1860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Ankle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joint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572" y="1219200"/>
            <a:ext cx="8059420" cy="5590540"/>
            <a:chOff x="533400" y="1118616"/>
            <a:chExt cx="8059420" cy="559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" y="1118616"/>
              <a:ext cx="4814316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164336"/>
              <a:ext cx="8058911" cy="55443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04028" y="540765"/>
            <a:ext cx="876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Child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8700079" cy="4419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881" y="380998"/>
            <a:ext cx="7878318" cy="643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6988" y="605520"/>
            <a:ext cx="8363611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70" dirty="0" smtClean="0">
                <a:solidFill>
                  <a:srgbClr val="FF0000"/>
                </a:solidFill>
                <a:latin typeface="Calibri"/>
                <a:cs typeface="Calibri"/>
              </a:rPr>
              <a:t>Talus</a:t>
            </a:r>
            <a:r>
              <a:rPr lang="en-US" sz="3600" dirty="0" smtClean="0">
                <a:latin typeface="Calibri"/>
                <a:cs typeface="Calibri"/>
              </a:rPr>
              <a:t>: </a:t>
            </a:r>
            <a:r>
              <a:rPr sz="2400" b="1" spc="-5" dirty="0" smtClean="0">
                <a:latin typeface="Calibri"/>
                <a:cs typeface="Calibri"/>
              </a:rPr>
              <a:t>Had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3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articular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surfaces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(share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3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joints)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with: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Tibia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fibula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superiorly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Calcaneum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inferiorly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 err="1">
                <a:latin typeface="Calibri"/>
                <a:cs typeface="Calibri"/>
              </a:rPr>
              <a:t>Navicular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anteriorly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b="4231"/>
          <a:stretch/>
        </p:blipFill>
        <p:spPr bwMode="auto">
          <a:xfrm>
            <a:off x="571034" y="2362200"/>
            <a:ext cx="7810966" cy="392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3" y="859536"/>
            <a:ext cx="3726179" cy="3185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237" y="698119"/>
            <a:ext cx="37503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1000" algn="l"/>
              </a:tabLst>
            </a:pPr>
            <a:r>
              <a:rPr sz="3300" b="1" spc="-229" dirty="0">
                <a:solidFill>
                  <a:srgbClr val="385521"/>
                </a:solidFill>
                <a:latin typeface="Cambria"/>
                <a:cs typeface="Cambria"/>
              </a:rPr>
              <a:t>B</a:t>
            </a:r>
            <a:r>
              <a:rPr sz="3300" b="1" spc="-225" dirty="0">
                <a:solidFill>
                  <a:srgbClr val="385521"/>
                </a:solidFill>
                <a:latin typeface="Cambria"/>
                <a:cs typeface="Cambria"/>
              </a:rPr>
              <a:t>o</a:t>
            </a:r>
            <a:r>
              <a:rPr sz="3300" b="1" spc="-229" dirty="0">
                <a:solidFill>
                  <a:srgbClr val="385521"/>
                </a:solidFill>
                <a:latin typeface="Cambria"/>
                <a:cs typeface="Cambria"/>
              </a:rPr>
              <a:t>ne</a:t>
            </a:r>
            <a:r>
              <a:rPr sz="3300" b="1" dirty="0">
                <a:solidFill>
                  <a:srgbClr val="385521"/>
                </a:solidFill>
                <a:latin typeface="Cambria"/>
                <a:cs typeface="Cambria"/>
              </a:rPr>
              <a:t>s</a:t>
            </a:r>
            <a:r>
              <a:rPr sz="3300" b="1" spc="-160" dirty="0">
                <a:solidFill>
                  <a:srgbClr val="385521"/>
                </a:solidFill>
                <a:latin typeface="Cambria"/>
                <a:cs typeface="Cambria"/>
              </a:rPr>
              <a:t> </a:t>
            </a:r>
            <a:r>
              <a:rPr sz="3300" b="1" spc="-260" dirty="0">
                <a:solidFill>
                  <a:srgbClr val="385521"/>
                </a:solidFill>
                <a:latin typeface="Cambria"/>
                <a:cs typeface="Cambria"/>
              </a:rPr>
              <a:t>o</a:t>
            </a:r>
            <a:r>
              <a:rPr sz="3300" b="1" dirty="0">
                <a:solidFill>
                  <a:srgbClr val="385521"/>
                </a:solidFill>
                <a:latin typeface="Cambria"/>
                <a:cs typeface="Cambria"/>
              </a:rPr>
              <a:t>f	</a:t>
            </a:r>
            <a:r>
              <a:rPr sz="3300" b="1" spc="-70" dirty="0">
                <a:solidFill>
                  <a:srgbClr val="385521"/>
                </a:solidFill>
                <a:latin typeface="Cambria"/>
                <a:cs typeface="Cambria"/>
              </a:rPr>
              <a:t>L</a:t>
            </a:r>
            <a:r>
              <a:rPr sz="3300" b="1" spc="-114" dirty="0">
                <a:solidFill>
                  <a:srgbClr val="385521"/>
                </a:solidFill>
                <a:latin typeface="Cambria"/>
                <a:cs typeface="Cambria"/>
              </a:rPr>
              <a:t>o</a:t>
            </a:r>
            <a:r>
              <a:rPr sz="3300" b="1" spc="-430" dirty="0">
                <a:solidFill>
                  <a:srgbClr val="385521"/>
                </a:solidFill>
                <a:latin typeface="Cambria"/>
                <a:cs typeface="Cambria"/>
              </a:rPr>
              <a:t>w</a:t>
            </a:r>
            <a:r>
              <a:rPr sz="3300" b="1" spc="-315" dirty="0">
                <a:solidFill>
                  <a:srgbClr val="385521"/>
                </a:solidFill>
                <a:latin typeface="Cambria"/>
                <a:cs typeface="Cambria"/>
              </a:rPr>
              <a:t>e</a:t>
            </a:r>
            <a:r>
              <a:rPr sz="3300" b="1" dirty="0">
                <a:solidFill>
                  <a:srgbClr val="385521"/>
                </a:solidFill>
                <a:latin typeface="Cambria"/>
                <a:cs typeface="Cambria"/>
              </a:rPr>
              <a:t>r</a:t>
            </a:r>
            <a:r>
              <a:rPr sz="3300" b="1" spc="-254" dirty="0">
                <a:solidFill>
                  <a:srgbClr val="385521"/>
                </a:solidFill>
                <a:latin typeface="Cambria"/>
                <a:cs typeface="Cambria"/>
              </a:rPr>
              <a:t> </a:t>
            </a:r>
            <a:r>
              <a:rPr sz="3300" b="1" spc="-165" dirty="0">
                <a:solidFill>
                  <a:srgbClr val="385521"/>
                </a:solidFill>
                <a:latin typeface="Cambria"/>
                <a:cs typeface="Cambria"/>
              </a:rPr>
              <a:t>Li</a:t>
            </a:r>
            <a:r>
              <a:rPr sz="3300" b="1" spc="-155" dirty="0">
                <a:solidFill>
                  <a:srgbClr val="385521"/>
                </a:solidFill>
                <a:latin typeface="Cambria"/>
                <a:cs typeface="Cambria"/>
              </a:rPr>
              <a:t>m</a:t>
            </a:r>
            <a:r>
              <a:rPr sz="3300" b="1" dirty="0">
                <a:solidFill>
                  <a:srgbClr val="385521"/>
                </a:solidFill>
                <a:latin typeface="Cambria"/>
                <a:cs typeface="Cambria"/>
              </a:rPr>
              <a:t>b</a:t>
            </a:r>
            <a:endParaRPr sz="33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538" y="2359913"/>
            <a:ext cx="4057015" cy="26866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00" b="1" spc="80" dirty="0">
                <a:latin typeface="Cambria"/>
                <a:cs typeface="Cambria"/>
              </a:rPr>
              <a:t>Hip</a:t>
            </a:r>
            <a:r>
              <a:rPr sz="2100" b="1" spc="204" dirty="0">
                <a:latin typeface="Cambria"/>
                <a:cs typeface="Cambria"/>
              </a:rPr>
              <a:t> </a:t>
            </a:r>
            <a:r>
              <a:rPr sz="2100" b="1" spc="95" dirty="0">
                <a:latin typeface="Cambria"/>
                <a:cs typeface="Cambria"/>
              </a:rPr>
              <a:t>bone</a:t>
            </a:r>
            <a:endParaRPr sz="21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00" b="1" spc="90" dirty="0">
                <a:latin typeface="Cambria"/>
                <a:cs typeface="Cambria"/>
              </a:rPr>
              <a:t>Femur</a:t>
            </a:r>
            <a:endParaRPr sz="21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00" b="1" spc="65" dirty="0">
                <a:latin typeface="Cambria"/>
                <a:cs typeface="Cambria"/>
              </a:rPr>
              <a:t>Patella</a:t>
            </a:r>
            <a:endParaRPr sz="21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00" b="1" spc="60" dirty="0">
                <a:latin typeface="Cambria"/>
                <a:cs typeface="Cambria"/>
              </a:rPr>
              <a:t>Tibia</a:t>
            </a:r>
            <a:endParaRPr sz="21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00" b="1" spc="85" dirty="0">
                <a:latin typeface="Cambria"/>
                <a:cs typeface="Cambria"/>
              </a:rPr>
              <a:t>Fibula</a:t>
            </a:r>
            <a:endParaRPr sz="2100">
              <a:latin typeface="Cambria"/>
              <a:cs typeface="Cambria"/>
            </a:endParaRPr>
          </a:p>
          <a:p>
            <a:pPr marL="469900" marR="5080" indent="-45783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00" b="1" spc="95" dirty="0">
                <a:latin typeface="Cambria"/>
                <a:cs typeface="Cambria"/>
              </a:rPr>
              <a:t>Foot</a:t>
            </a:r>
            <a:r>
              <a:rPr sz="2100" b="1" spc="325" dirty="0">
                <a:latin typeface="Cambria"/>
                <a:cs typeface="Cambria"/>
              </a:rPr>
              <a:t> </a:t>
            </a:r>
            <a:r>
              <a:rPr sz="2100" b="1" spc="140" dirty="0">
                <a:latin typeface="Cambria"/>
                <a:cs typeface="Cambria"/>
              </a:rPr>
              <a:t>(tarsal,</a:t>
            </a:r>
            <a:r>
              <a:rPr sz="2100" b="1" spc="305" dirty="0">
                <a:latin typeface="Cambria"/>
                <a:cs typeface="Cambria"/>
              </a:rPr>
              <a:t> </a:t>
            </a:r>
            <a:r>
              <a:rPr sz="2100" b="1" spc="145" dirty="0">
                <a:latin typeface="Cambria"/>
                <a:cs typeface="Cambria"/>
              </a:rPr>
              <a:t>metatarsals, </a:t>
            </a:r>
            <a:r>
              <a:rPr sz="2100" b="1" spc="-450" dirty="0">
                <a:latin typeface="Cambria"/>
                <a:cs typeface="Cambria"/>
              </a:rPr>
              <a:t> </a:t>
            </a:r>
            <a:r>
              <a:rPr sz="2100" b="1" spc="145" dirty="0">
                <a:latin typeface="Cambria"/>
                <a:cs typeface="Cambria"/>
              </a:rPr>
              <a:t>phalanges)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58740" y="1424939"/>
            <a:ext cx="3862070" cy="5163820"/>
            <a:chOff x="5158740" y="1424939"/>
            <a:chExt cx="3862070" cy="51638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1447799"/>
              <a:ext cx="3816096" cy="51175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70170" y="1436369"/>
              <a:ext cx="3839210" cy="5140960"/>
            </a:xfrm>
            <a:custGeom>
              <a:avLst/>
              <a:gdLst/>
              <a:ahLst/>
              <a:cxnLst/>
              <a:rect l="l" t="t" r="r" b="b"/>
              <a:pathLst>
                <a:path w="3839209" h="5140959">
                  <a:moveTo>
                    <a:pt x="0" y="5140452"/>
                  </a:moveTo>
                  <a:lnTo>
                    <a:pt x="3838955" y="5140452"/>
                  </a:lnTo>
                  <a:lnTo>
                    <a:pt x="3838955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6988" y="605520"/>
            <a:ext cx="8363611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70" dirty="0" smtClean="0">
                <a:solidFill>
                  <a:srgbClr val="FF0000"/>
                </a:solidFill>
                <a:latin typeface="Calibri"/>
                <a:cs typeface="Calibri"/>
              </a:rPr>
              <a:t>Talus</a:t>
            </a:r>
            <a:endParaRPr sz="2400" dirty="0">
              <a:latin typeface="Calibri"/>
              <a:cs typeface="Calibri"/>
            </a:endParaRPr>
          </a:p>
          <a:p>
            <a:pPr marL="355600" marR="15303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Little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blood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supply……. </a:t>
            </a:r>
            <a:r>
              <a:rPr sz="2400" b="1" spc="-15" dirty="0">
                <a:latin typeface="Calibri"/>
                <a:cs typeface="Calibri"/>
              </a:rPr>
              <a:t>Avascular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necrosis…….. </a:t>
            </a:r>
            <a:r>
              <a:rPr sz="2400" b="1" spc="-620" dirty="0">
                <a:latin typeface="Calibri"/>
                <a:cs typeface="Calibri"/>
              </a:rPr>
              <a:t> </a:t>
            </a:r>
            <a:endParaRPr lang="en-US" sz="2400" b="1" spc="-620" dirty="0" smtClean="0">
              <a:latin typeface="Calibri"/>
              <a:cs typeface="Calibri"/>
            </a:endParaRPr>
          </a:p>
          <a:p>
            <a:pPr marL="355600" marR="15303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 smtClean="0">
                <a:latin typeface="Calibri"/>
                <a:cs typeface="Calibri"/>
              </a:rPr>
              <a:t>Similar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which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bone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upper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limb</a:t>
            </a:r>
            <a:r>
              <a:rPr sz="2400" b="1" spc="-5" dirty="0" smtClean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Bad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prognosis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when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fractured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5" y="2362200"/>
            <a:ext cx="81280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6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678180"/>
            <a:ext cx="7208520" cy="4375785"/>
            <a:chOff x="323088" y="678180"/>
            <a:chExt cx="7208520" cy="4375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324" y="678180"/>
              <a:ext cx="4814316" cy="405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949451"/>
              <a:ext cx="4105655" cy="4104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1640" y="1353312"/>
              <a:ext cx="2029967" cy="31912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1245" y="5154295"/>
            <a:ext cx="278320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00AF50"/>
                </a:solidFill>
                <a:latin typeface="Cambria"/>
                <a:cs typeface="Cambria"/>
              </a:rPr>
              <a:t>Hip</a:t>
            </a:r>
            <a:r>
              <a:rPr sz="2400" b="1" spc="38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400" b="1" spc="215" dirty="0">
                <a:solidFill>
                  <a:srgbClr val="00AF50"/>
                </a:solidFill>
                <a:latin typeface="Cambria"/>
                <a:cs typeface="Cambria"/>
              </a:rPr>
              <a:t>Joint:</a:t>
            </a:r>
            <a:endParaRPr sz="2400">
              <a:latin typeface="Cambria"/>
              <a:cs typeface="Cambria"/>
            </a:endParaRPr>
          </a:p>
          <a:p>
            <a:pPr marL="907415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907415" algn="l"/>
                <a:tab pos="908050" algn="l"/>
              </a:tabLst>
            </a:pPr>
            <a:r>
              <a:rPr sz="2400" b="1" spc="120" dirty="0">
                <a:latin typeface="Cambria"/>
                <a:cs typeface="Cambria"/>
              </a:rPr>
              <a:t>Synovial</a:t>
            </a:r>
            <a:endParaRPr sz="240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b="1" spc="65" dirty="0">
                <a:latin typeface="Cambria"/>
                <a:cs typeface="Cambria"/>
              </a:rPr>
              <a:t>Ball</a:t>
            </a:r>
            <a:r>
              <a:rPr sz="2400" b="1" spc="320" dirty="0">
                <a:latin typeface="Cambria"/>
                <a:cs typeface="Cambria"/>
              </a:rPr>
              <a:t> </a:t>
            </a:r>
            <a:r>
              <a:rPr sz="2400" b="1" spc="75" dirty="0">
                <a:latin typeface="Cambria"/>
                <a:cs typeface="Cambria"/>
              </a:rPr>
              <a:t>and</a:t>
            </a:r>
            <a:r>
              <a:rPr sz="2400" b="1" spc="250" dirty="0">
                <a:latin typeface="Cambria"/>
                <a:cs typeface="Cambria"/>
              </a:rPr>
              <a:t> </a:t>
            </a:r>
            <a:r>
              <a:rPr sz="2400" b="1" spc="165" dirty="0">
                <a:latin typeface="Cambria"/>
                <a:cs typeface="Cambria"/>
              </a:rPr>
              <a:t>Socket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745" y="5146294"/>
            <a:ext cx="239268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00AF50"/>
                </a:solidFill>
                <a:latin typeface="Cambria"/>
                <a:cs typeface="Cambria"/>
              </a:rPr>
              <a:t>Knee</a:t>
            </a:r>
            <a:r>
              <a:rPr sz="2400" b="1" spc="37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400" b="1" spc="215" dirty="0">
                <a:solidFill>
                  <a:srgbClr val="00AF50"/>
                </a:solidFill>
                <a:latin typeface="Cambria"/>
                <a:cs typeface="Cambria"/>
              </a:rPr>
              <a:t>Joint:</a:t>
            </a:r>
            <a:endParaRPr sz="2400">
              <a:latin typeface="Cambria"/>
              <a:cs typeface="Cambria"/>
            </a:endParaRPr>
          </a:p>
          <a:p>
            <a:pPr marL="56896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68325" algn="l"/>
                <a:tab pos="568960" algn="l"/>
              </a:tabLst>
            </a:pPr>
            <a:r>
              <a:rPr sz="2400" b="1" spc="120" dirty="0">
                <a:latin typeface="Cambria"/>
                <a:cs typeface="Cambria"/>
              </a:rPr>
              <a:t>Synovial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120" dirty="0">
                <a:latin typeface="Cambria"/>
                <a:cs typeface="Cambria"/>
              </a:rPr>
              <a:t>Hinge</a:t>
            </a:r>
            <a:r>
              <a:rPr sz="2400" b="1" spc="350" dirty="0">
                <a:latin typeface="Cambria"/>
                <a:cs typeface="Cambria"/>
              </a:rPr>
              <a:t> </a:t>
            </a:r>
            <a:r>
              <a:rPr sz="2400" b="1" spc="110" dirty="0">
                <a:latin typeface="Cambria"/>
                <a:cs typeface="Cambria"/>
              </a:rPr>
              <a:t>joint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611123"/>
            <a:ext cx="4814316" cy="4053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3036" y="4722952"/>
            <a:ext cx="345821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5" dirty="0">
                <a:solidFill>
                  <a:srgbClr val="00AF50"/>
                </a:solidFill>
                <a:latin typeface="Cambria"/>
                <a:cs typeface="Cambria"/>
              </a:rPr>
              <a:t>Superior</a:t>
            </a:r>
            <a:r>
              <a:rPr sz="2400" b="1" spc="37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400" b="1" spc="70" dirty="0">
                <a:solidFill>
                  <a:srgbClr val="00AF50"/>
                </a:solidFill>
                <a:latin typeface="Cambria"/>
                <a:cs typeface="Cambria"/>
              </a:rPr>
              <a:t>Tibiofibular</a:t>
            </a:r>
            <a:r>
              <a:rPr sz="2400" b="1" spc="19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24841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248410" algn="l"/>
                <a:tab pos="1249045" algn="l"/>
              </a:tabLst>
            </a:pPr>
            <a:r>
              <a:rPr sz="2400" b="1" spc="120" dirty="0">
                <a:latin typeface="Cambria"/>
                <a:cs typeface="Cambria"/>
              </a:rPr>
              <a:t>Synovial</a:t>
            </a:r>
            <a:endParaRPr sz="2400">
              <a:latin typeface="Cambria"/>
              <a:cs typeface="Cambria"/>
            </a:endParaRPr>
          </a:p>
          <a:p>
            <a:pPr marL="1487805" lvl="1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487805" algn="l"/>
                <a:tab pos="1488440" algn="l"/>
              </a:tabLst>
            </a:pPr>
            <a:r>
              <a:rPr sz="2400" b="1" spc="85" dirty="0">
                <a:latin typeface="Cambria"/>
                <a:cs typeface="Cambria"/>
              </a:rPr>
              <a:t>Plane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6814" y="4868926"/>
            <a:ext cx="2888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65" dirty="0">
                <a:solidFill>
                  <a:srgbClr val="00AF50"/>
                </a:solidFill>
                <a:latin typeface="Cambria"/>
                <a:cs typeface="Cambria"/>
              </a:rPr>
              <a:t>Inferior</a:t>
            </a:r>
            <a:r>
              <a:rPr sz="2200" b="1" spc="28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200" b="1" spc="70" dirty="0">
                <a:solidFill>
                  <a:srgbClr val="00AF50"/>
                </a:solidFill>
                <a:latin typeface="Cambria"/>
                <a:cs typeface="Cambria"/>
              </a:rPr>
              <a:t>tibiofibular: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8002" y="5217921"/>
            <a:ext cx="2301875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5134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45134" algn="l"/>
                <a:tab pos="445770" algn="l"/>
              </a:tabLst>
            </a:pPr>
            <a:r>
              <a:rPr sz="2200" b="1" spc="60" dirty="0">
                <a:latin typeface="Cambria"/>
                <a:cs typeface="Cambria"/>
              </a:rPr>
              <a:t>fibrous</a:t>
            </a:r>
            <a:r>
              <a:rPr sz="2200" b="1" spc="295" dirty="0">
                <a:latin typeface="Cambria"/>
                <a:cs typeface="Cambria"/>
              </a:rPr>
              <a:t> </a:t>
            </a:r>
            <a:r>
              <a:rPr sz="2200" b="1" spc="95" dirty="0">
                <a:latin typeface="Cambria"/>
                <a:cs typeface="Cambria"/>
              </a:rPr>
              <a:t>joint</a:t>
            </a:r>
            <a:endParaRPr sz="2200">
              <a:latin typeface="Cambria"/>
              <a:cs typeface="Cambria"/>
            </a:endParaRPr>
          </a:p>
          <a:p>
            <a:pPr marL="480059" indent="-46799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80059" algn="l"/>
                <a:tab pos="480695" algn="l"/>
              </a:tabLst>
            </a:pPr>
            <a:r>
              <a:rPr sz="2200" b="1" spc="120" dirty="0">
                <a:latin typeface="Cambria"/>
                <a:cs typeface="Cambria"/>
              </a:rPr>
              <a:t>Syndesmotic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0" y="1405127"/>
            <a:ext cx="1491996" cy="32430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6275" y="1141475"/>
            <a:ext cx="1839468" cy="34823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611123"/>
            <a:ext cx="4814316" cy="4053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2623" y="5480100"/>
            <a:ext cx="179705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00AF50"/>
                </a:solidFill>
                <a:latin typeface="Cambria"/>
                <a:cs typeface="Cambria"/>
              </a:rPr>
              <a:t>Ankle</a:t>
            </a:r>
            <a:r>
              <a:rPr sz="2400" b="1" spc="17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2400" b="1" spc="204" dirty="0">
                <a:solidFill>
                  <a:srgbClr val="00AF50"/>
                </a:solidFill>
                <a:latin typeface="Cambria"/>
                <a:cs typeface="Cambria"/>
              </a:rPr>
              <a:t>Joint</a:t>
            </a:r>
            <a:endParaRPr sz="2400">
              <a:latin typeface="Cambria"/>
              <a:cs typeface="Cambria"/>
            </a:endParaRPr>
          </a:p>
          <a:p>
            <a:pPr marL="41783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17830" algn="l"/>
                <a:tab pos="418465" algn="l"/>
              </a:tabLst>
            </a:pPr>
            <a:r>
              <a:rPr sz="2400" b="1" spc="120" dirty="0">
                <a:latin typeface="Cambria"/>
                <a:cs typeface="Cambria"/>
              </a:rPr>
              <a:t>Synovial</a:t>
            </a:r>
            <a:endParaRPr sz="2400">
              <a:latin typeface="Cambria"/>
              <a:cs typeface="Cambria"/>
            </a:endParaRPr>
          </a:p>
          <a:p>
            <a:pPr marL="641985" lvl="1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641985" algn="l"/>
                <a:tab pos="642620" algn="l"/>
              </a:tabLst>
            </a:pPr>
            <a:r>
              <a:rPr sz="2400" b="1" spc="80" dirty="0">
                <a:latin typeface="Cambria"/>
                <a:cs typeface="Cambria"/>
              </a:rPr>
              <a:t>Hinge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1703" y="1371600"/>
            <a:ext cx="2410945" cy="38831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88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80301" y="19939"/>
            <a:ext cx="17272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680" marR="5080" indent="-94615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35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sz="120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2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25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5" dirty="0">
                <a:solidFill>
                  <a:srgbClr val="001F5F"/>
                </a:solidFill>
                <a:latin typeface="Calibri Light"/>
                <a:cs typeface="Calibri Light"/>
              </a:rPr>
              <a:t>on 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sz="12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 Light"/>
                <a:cs typeface="Calibri Light"/>
              </a:rPr>
              <a:t>Scientific</a:t>
            </a:r>
            <a:r>
              <a:rPr sz="120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Calibri Light"/>
                <a:cs typeface="Calibri Light"/>
              </a:rPr>
              <a:t>Researches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69" y="12572"/>
            <a:ext cx="217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f </a:t>
            </a:r>
            <a:r>
              <a:rPr sz="1200" spc="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200" spc="21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z</a:t>
            </a:r>
            <a:r>
              <a:rPr sz="1200" spc="-1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sz="120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sz="1200" spc="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M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12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10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 </a:t>
            </a:r>
            <a:r>
              <a:rPr sz="1200" spc="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sz="12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sz="12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sz="1200" spc="-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sz="12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sz="12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79" y="0"/>
            <a:ext cx="50292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40194"/>
            <a:ext cx="9001760" cy="718185"/>
            <a:chOff x="0" y="6140194"/>
            <a:chExt cx="9001760" cy="718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76771"/>
              <a:ext cx="8516112" cy="669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6140194"/>
              <a:ext cx="568452" cy="7178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3070" y="6176211"/>
              <a:ext cx="458303" cy="61038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95513" y="645149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7311" y="858011"/>
              <a:ext cx="2456687" cy="11612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" y="298704"/>
            <a:ext cx="8080248" cy="6918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2100" y="3505200"/>
            <a:ext cx="4550436" cy="3074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215" y="3267471"/>
            <a:ext cx="3957784" cy="31333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8200" y="1219200"/>
            <a:ext cx="3733800" cy="156972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Hip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bone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composed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from: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Ilium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Ischium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2400" b="1" spc="-10" dirty="0">
                <a:latin typeface="Calibri"/>
                <a:cs typeface="Calibri"/>
              </a:rPr>
              <a:t>Pubis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1600" y="1219200"/>
            <a:ext cx="2971800" cy="156972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76962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Pelvis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composed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from: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5609" algn="l"/>
              </a:tabLst>
            </a:pPr>
            <a:r>
              <a:rPr sz="2400" b="1" spc="-35" dirty="0">
                <a:latin typeface="Calibri"/>
                <a:cs typeface="Calibri"/>
              </a:rPr>
              <a:t>Two </a:t>
            </a:r>
            <a:r>
              <a:rPr sz="2400" b="1" dirty="0">
                <a:latin typeface="Calibri"/>
                <a:cs typeface="Calibri"/>
              </a:rPr>
              <a:t>hip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bones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AutoNum type="arabicPeriod"/>
              <a:tabLst>
                <a:tab pos="435609" algn="l"/>
              </a:tabLst>
            </a:pPr>
            <a:r>
              <a:rPr sz="2400" b="1" dirty="0">
                <a:latin typeface="Calibri"/>
                <a:cs typeface="Calibri"/>
              </a:rPr>
              <a:t>Sacrum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443" y="589788"/>
            <a:ext cx="5565775" cy="197738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30" dirty="0">
                <a:latin typeface="Times New Roman"/>
                <a:cs typeface="Times New Roman"/>
              </a:rPr>
              <a:t>Iliac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b="1" spc="-40" dirty="0">
                <a:latin typeface="Times New Roman"/>
                <a:cs typeface="Times New Roman"/>
              </a:rPr>
              <a:t>crest</a:t>
            </a:r>
            <a:r>
              <a:rPr sz="2100" spc="-40" dirty="0">
                <a:latin typeface="Times New Roman"/>
                <a:cs typeface="Times New Roman"/>
              </a:rPr>
              <a:t>: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thick,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Times New Roman"/>
                <a:cs typeface="Times New Roman"/>
              </a:rPr>
              <a:t>upper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Times New Roman"/>
                <a:cs typeface="Times New Roman"/>
              </a:rPr>
              <a:t>margin</a:t>
            </a:r>
            <a:endParaRPr sz="21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40" dirty="0">
                <a:latin typeface="Times New Roman"/>
                <a:cs typeface="Times New Roman"/>
              </a:rPr>
              <a:t>I</a:t>
            </a:r>
            <a:r>
              <a:rPr sz="2100" spc="-35" dirty="0">
                <a:latin typeface="Times New Roman"/>
                <a:cs typeface="Times New Roman"/>
              </a:rPr>
              <a:t>li</a:t>
            </a:r>
            <a:r>
              <a:rPr sz="2100" spc="-30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c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b="1" spc="-65" dirty="0">
                <a:latin typeface="Times New Roman"/>
                <a:cs typeface="Times New Roman"/>
              </a:rPr>
              <a:t>f</a:t>
            </a:r>
            <a:r>
              <a:rPr sz="2100" b="1" spc="-55" dirty="0">
                <a:latin typeface="Times New Roman"/>
                <a:cs typeface="Times New Roman"/>
              </a:rPr>
              <a:t>o</a:t>
            </a:r>
            <a:r>
              <a:rPr sz="2100" b="1" spc="-70" dirty="0">
                <a:latin typeface="Times New Roman"/>
                <a:cs typeface="Times New Roman"/>
              </a:rPr>
              <a:t>ss</a:t>
            </a:r>
            <a:r>
              <a:rPr sz="2100" b="1" spc="-5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: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rior</a:t>
            </a:r>
            <a:r>
              <a:rPr sz="2100" spc="-5" dirty="0">
                <a:latin typeface="Times New Roman"/>
                <a:cs typeface="Times New Roman"/>
              </a:rPr>
              <a:t> s</a:t>
            </a:r>
            <a:r>
              <a:rPr sz="2100" spc="-35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o</a:t>
            </a:r>
            <a:r>
              <a:rPr sz="2100" spc="10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th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Times New Roman"/>
                <a:cs typeface="Times New Roman"/>
              </a:rPr>
              <a:t>s</a:t>
            </a:r>
            <a:r>
              <a:rPr sz="2100" spc="-30" dirty="0">
                <a:latin typeface="Times New Roman"/>
                <a:cs typeface="Times New Roman"/>
              </a:rPr>
              <a:t>u</a:t>
            </a:r>
            <a:r>
              <a:rPr sz="2100" spc="-40" dirty="0">
                <a:latin typeface="Times New Roman"/>
                <a:cs typeface="Times New Roman"/>
              </a:rPr>
              <a:t>rf</a:t>
            </a:r>
            <a:r>
              <a:rPr sz="2100" spc="-35" dirty="0">
                <a:latin typeface="Times New Roman"/>
                <a:cs typeface="Times New Roman"/>
              </a:rPr>
              <a:t>ac</a:t>
            </a:r>
            <a:r>
              <a:rPr sz="210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Times New Roman"/>
                <a:cs typeface="Times New Roman"/>
              </a:rPr>
              <a:t>Anterior</a:t>
            </a:r>
            <a:r>
              <a:rPr sz="2100" b="1" spc="-5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superior</a:t>
            </a:r>
            <a:r>
              <a:rPr sz="2100" dirty="0">
                <a:latin typeface="Times New Roman"/>
                <a:cs typeface="Times New Roman"/>
              </a:rPr>
              <a:t>/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Anterior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spc="-20" dirty="0">
                <a:latin typeface="Times New Roman"/>
                <a:cs typeface="Times New Roman"/>
              </a:rPr>
              <a:t>inferior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Iliac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spine</a:t>
            </a:r>
            <a:endParaRPr sz="21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Times New Roman"/>
                <a:cs typeface="Times New Roman"/>
              </a:rPr>
              <a:t>Posterior</a:t>
            </a:r>
            <a:r>
              <a:rPr sz="2100" b="1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superior</a:t>
            </a:r>
            <a:r>
              <a:rPr sz="2100" dirty="0">
                <a:latin typeface="Times New Roman"/>
                <a:cs typeface="Times New Roman"/>
              </a:rPr>
              <a:t>/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Posterior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spc="-25" dirty="0">
                <a:latin typeface="Times New Roman"/>
                <a:cs typeface="Times New Roman"/>
              </a:rPr>
              <a:t>inferior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Iliac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spine</a:t>
            </a:r>
            <a:endParaRPr sz="21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5" dirty="0">
                <a:latin typeface="Times New Roman"/>
                <a:cs typeface="Times New Roman"/>
              </a:rPr>
              <a:t>Greater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Times New Roman"/>
                <a:cs typeface="Times New Roman"/>
              </a:rPr>
              <a:t>sciatic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notch/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Lesser</a:t>
            </a:r>
            <a:r>
              <a:rPr sz="2100" b="1" spc="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sciatic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notch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31" y="2581655"/>
            <a:ext cx="7979692" cy="40126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6807"/>
            <a:ext cx="1836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Ilium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72" y="87579"/>
            <a:ext cx="2338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Pubic</a:t>
            </a:r>
            <a:r>
              <a:rPr sz="3600" spc="-95" dirty="0"/>
              <a:t> </a:t>
            </a:r>
            <a:r>
              <a:rPr sz="3600" spc="-10" dirty="0"/>
              <a:t>bone: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6672" y="651408"/>
            <a:ext cx="3618865" cy="20135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5" dirty="0">
                <a:latin typeface="Times New Roman"/>
                <a:cs typeface="Times New Roman"/>
              </a:rPr>
              <a:t>Superior/inferior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ramus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0" dirty="0">
                <a:latin typeface="Times New Roman"/>
                <a:cs typeface="Times New Roman"/>
              </a:rPr>
              <a:t>Pubic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tubercle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0" dirty="0">
                <a:latin typeface="Times New Roman"/>
                <a:cs typeface="Times New Roman"/>
              </a:rPr>
              <a:t>Pubic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symphysis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10" dirty="0">
                <a:latin typeface="Times New Roman"/>
                <a:cs typeface="Times New Roman"/>
              </a:rPr>
              <a:t>Pubic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arch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54095" y="16764"/>
            <a:ext cx="5633085" cy="6841490"/>
            <a:chOff x="3054095" y="16764"/>
            <a:chExt cx="5633085" cy="6841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095" y="3186683"/>
              <a:ext cx="5632704" cy="36713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371" y="16764"/>
              <a:ext cx="3517391" cy="32887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Ischium</a:t>
            </a:r>
            <a:r>
              <a:rPr spc="-135" dirty="0"/>
              <a:t> </a:t>
            </a:r>
            <a:r>
              <a:rPr spc="-35" dirty="0"/>
              <a:t>bone: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507" y="537209"/>
            <a:ext cx="9116060" cy="16579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Ischial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tuberosity</a:t>
            </a:r>
            <a:r>
              <a:rPr sz="2400" spc="-40" dirty="0">
                <a:latin typeface="Times New Roman"/>
                <a:cs typeface="Times New Roman"/>
              </a:rPr>
              <a:t>: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site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for attachment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hamstring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Ischial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spine</a:t>
            </a:r>
            <a:r>
              <a:rPr sz="2400" spc="-25" dirty="0">
                <a:latin typeface="Times New Roman"/>
                <a:cs typeface="Times New Roman"/>
              </a:rPr>
              <a:t>: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site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ligament </a:t>
            </a:r>
            <a:r>
              <a:rPr sz="2400" spc="-15" dirty="0">
                <a:latin typeface="Times New Roman"/>
                <a:cs typeface="Times New Roman"/>
              </a:rPr>
              <a:t>attachment.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b="1" spc="15" dirty="0">
                <a:latin typeface="Times New Roman"/>
                <a:cs typeface="Times New Roman"/>
              </a:rPr>
              <a:t>Obturator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foramen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only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“hole”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opening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nerves/blood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vessels.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Ischial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ramus</a:t>
            </a:r>
            <a:r>
              <a:rPr sz="2400" spc="-15" dirty="0">
                <a:latin typeface="Times New Roman"/>
                <a:cs typeface="Times New Roman"/>
              </a:rPr>
              <a:t>: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connection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with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inferior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ramus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pubis.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5600"/>
            <a:ext cx="6313932" cy="370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548" y="107156"/>
            <a:ext cx="5732426" cy="637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304800"/>
            <a:ext cx="8805672" cy="60198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76999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1548</Words>
  <Application>Microsoft Office PowerPoint</Application>
  <PresentationFormat>On-screen Show (4:3)</PresentationFormat>
  <Paragraphs>202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Ilium bone</vt:lpstr>
      <vt:lpstr>Pubic bone:</vt:lpstr>
      <vt:lpstr>Ischium bone: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Osteology of Lower limb</dc:title>
  <dc:creator>Dr. FALIH</dc:creator>
  <cp:lastModifiedBy>Maher</cp:lastModifiedBy>
  <cp:revision>3</cp:revision>
  <dcterms:created xsi:type="dcterms:W3CDTF">2021-11-29T19:57:45Z</dcterms:created>
  <dcterms:modified xsi:type="dcterms:W3CDTF">2021-11-29T20:27:39Z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2021-11-29T00:00:00Z</vt:filetime>
  </property>
</Properties>
</file>